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0693400" cy="7569200"/>
  <p:notesSz cx="6858000" cy="9144000"/>
  <p:embeddedFontLst>
    <p:embeddedFont>
      <p:font typeface="Martel Sans Regular"/>
      <p:regular r:id="rId34"/>
    </p:embeddedFont>
    <p:embeddedFont>
      <p:font typeface="NanumSquareRoundOTF Bold"/>
      <p:bold r:id="rId35"/>
    </p:embeddedFont>
    <p:embeddedFont>
      <p:font typeface="Noto Sans CJK KR Regular"/>
      <p:regular r:id="rId36"/>
    </p:embeddedFont>
    <p:embeddedFont>
      <p:font typeface="MaruBuri SemiBold"/>
      <p:bold r:id="rId37"/>
    </p:embeddedFont>
    <p:embeddedFont>
      <p:font typeface="MARU BuriOTF Beta"/>
      <p:regular r:id="rId38"/>
    </p:embeddedFont>
    <p:embeddedFont>
      <p:font typeface="MaruBuriO Light"/>
      <p:regular r:id="rId39"/>
    </p:embeddedFont>
    <p:embeddedFont>
      <p:font typeface="MaruBuri Bold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1.fntdata" Type="http://schemas.openxmlformats.org/officeDocument/2006/relationships/font"/><Relationship Id="rId35" Target="fonts/font2.fntdata" Type="http://schemas.openxmlformats.org/officeDocument/2006/relationships/font"/><Relationship Id="rId36" Target="fonts/font3.fntdata" Type="http://schemas.openxmlformats.org/officeDocument/2006/relationships/font"/><Relationship Id="rId37" Target="fonts/font4.fntdata" Type="http://schemas.openxmlformats.org/officeDocument/2006/relationships/font"/><Relationship Id="rId38" Target="fonts/font5.fntdata" Type="http://schemas.openxmlformats.org/officeDocument/2006/relationships/font"/><Relationship Id="rId39" Target="fonts/font6.fntdata" Type="http://schemas.openxmlformats.org/officeDocument/2006/relationships/font"/><Relationship Id="rId4" Target="theme/theme1.xml" Type="http://schemas.openxmlformats.org/officeDocument/2006/relationships/theme"/><Relationship Id="rId40" Target="fonts/font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http://kkms4001.iptime.org/~c20st21/portfolio/music_player/public/music_player.html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http://kkms4001.iptime.org/~c20st21/portfolio/music_player/public/music_player.html" TargetMode="External" Type="http://schemas.openxmlformats.org/officeDocument/2006/relationships/hyperlink"/><Relationship Id="rId2" Target="../media/image48.png" Type="http://schemas.openxmlformats.org/officeDocument/2006/relationships/image"/><Relationship Id="rId3" Target="../media/image13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13.png" Type="http://schemas.openxmlformats.org/officeDocument/2006/relationships/image"/><Relationship Id="rId5" Target="../media/image5.png" Type="http://schemas.openxmlformats.org/officeDocument/2006/relationships/image"/><Relationship Id="rId6" Target="http://kkms4001.iptime.org/~c20st21/portfolio/music_player/public/music_player.html" TargetMode="External" Type="http://schemas.openxmlformats.org/officeDocument/2006/relationships/hyperlink"/><Relationship Id="rId7" Target="../media/image5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://kkms4001.iptime.org/~c20st21/portfolio/music_player/public/music_player.html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5.png" Type="http://schemas.openxmlformats.org/officeDocument/2006/relationships/image"/><Relationship Id="rId5" Target="http://kkms4001.iptime.org/~c20st21/portfolio/music_player/public/music_player.html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60.png" Type="http://schemas.openxmlformats.org/officeDocument/2006/relationships/image"/><Relationship Id="rId4" Target="../media/image5.png" Type="http://schemas.openxmlformats.org/officeDocument/2006/relationships/image"/><Relationship Id="rId5" Target="http://kkms4001.iptime.org/~c20st21/portfolio/music_player/public/music_player.html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61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4.png" Type="http://schemas.openxmlformats.org/officeDocument/2006/relationships/image"/><Relationship Id="rId8" Target="../media/image5.png" Type="http://schemas.openxmlformats.org/officeDocument/2006/relationships/image"/><Relationship Id="rId9" Target="http://kkms4001.iptime.org/~c20st21/portfolio/music_player/public/music_player.html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5.png" Type="http://schemas.openxmlformats.org/officeDocument/2006/relationships/image"/><Relationship Id="rId6" Target="http://kkms4001.iptime.org/~c20st21/portfolio/music_player/public/music_player.html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5.png" Type="http://schemas.openxmlformats.org/officeDocument/2006/relationships/image"/><Relationship Id="rId6" Target="http://kkms4001.iptime.org/~c20st21/portfolio/music_player/public/music_player.html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Relationship Id="rId5" Target="../media/image5.png" Type="http://schemas.openxmlformats.org/officeDocument/2006/relationships/image"/><Relationship Id="rId6" Target="http://kkms4001.iptime.org/~c20st21/portfolio/music_player/public/music_player.html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5.png" Type="http://schemas.openxmlformats.org/officeDocument/2006/relationships/image"/><Relationship Id="rId6" Target="http://kkms4001.iptime.org/~c20st21/portfolio/music_player/public/music_player.html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12.xml" Type="http://schemas.openxmlformats.org/officeDocument/2006/relationships/slide"/><Relationship Id="rId11" Target="slide23.xml" Type="http://schemas.openxmlformats.org/officeDocument/2006/relationships/slide"/><Relationship Id="rId12" Target="slide26.xml" Type="http://schemas.openxmlformats.org/officeDocument/2006/relationships/slid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5.png" Type="http://schemas.openxmlformats.org/officeDocument/2006/relationships/image"/><Relationship Id="rId7" Target="http://kkms4001.iptime.org/~c20st21/portfolio/music_player/public/music_player.html" TargetMode="External" Type="http://schemas.openxmlformats.org/officeDocument/2006/relationships/hyperlink"/><Relationship Id="rId8" Target="slide3.xml" Type="http://schemas.openxmlformats.org/officeDocument/2006/relationships/slide"/><Relationship Id="rId9" Target="slide7.xml" Type="http://schemas.openxmlformats.org/officeDocument/2006/relationships/slid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5.png" Type="http://schemas.openxmlformats.org/officeDocument/2006/relationships/image"/><Relationship Id="rId6" Target="http://kkms4001.iptime.org/~c20st21/portfolio/music_player/public/music_player.html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5.png" Type="http://schemas.openxmlformats.org/officeDocument/2006/relationships/image"/><Relationship Id="rId8" Target="http://kkms4001.iptime.org/~c20st21/portfolio/music_player/public/music_player.html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76.png" Type="http://schemas.openxmlformats.org/officeDocument/2006/relationships/image"/><Relationship Id="rId4" Target="../media/image5.png" Type="http://schemas.openxmlformats.org/officeDocument/2006/relationships/image"/><Relationship Id="rId5" Target="http://kkms4001.iptime.org/~c20st21/portfolio/music_player/public/music_player.html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://kkms4001.iptime.org/~c20st21/portfolio/music_player/public/music_player.html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77.png" Type="http://schemas.openxmlformats.org/officeDocument/2006/relationships/image"/><Relationship Id="rId4" Target="../media/image5.png" Type="http://schemas.openxmlformats.org/officeDocument/2006/relationships/image"/><Relationship Id="rId5" Target="http://kkms4001.iptime.org/~c20st21/portfolio/music_player/public/music_player.html" TargetMode="External" Type="http://schemas.openxmlformats.org/officeDocument/2006/relationships/hyperlink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5.png" Type="http://schemas.openxmlformats.org/officeDocument/2006/relationships/image"/><Relationship Id="rId6" Target="http://kkms4001.iptime.org/~c20st21/portfolio/music_player/public/music_player.html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://kkms4001.iptime.org/~c20st21/portfolio/music_player/public/music_player.html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13.png" Type="http://schemas.openxmlformats.org/officeDocument/2006/relationships/image"/><Relationship Id="rId4" Target="../media/image5.png" Type="http://schemas.openxmlformats.org/officeDocument/2006/relationships/image"/><Relationship Id="rId5" Target="http://kkms4001.iptime.org/~c20st21/portfolio/music_player/public/music_player.html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://kkms4001.iptime.org/~c20st21/portfolio/music_player/public/music_player.html" TargetMode="External" Type="http://schemas.openxmlformats.org/officeDocument/2006/relationships/hyperlink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://kkms4001.iptime.org/~c20st21/portfolio/music_player/public/music_player.html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5.png" Type="http://schemas.openxmlformats.org/officeDocument/2006/relationships/image"/><Relationship Id="rId7" Target="http://kkms4001.iptime.org/~c20st21/portfolio/music_player/public/music_player.html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://kkms4001.iptime.org/~c20st21/portfolio/music_player/public/music_player.html" TargetMode="External" Type="http://schemas.openxmlformats.org/officeDocument/2006/relationships/hyperlink"/><Relationship Id="rId2" Target="../media/image14.png" Type="http://schemas.openxmlformats.org/officeDocument/2006/relationships/image"/><Relationship Id="rId3" Target="../media/image13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5.png" Type="http://schemas.openxmlformats.org/officeDocument/2006/relationships/image"/><Relationship Id="rId9" Target="http://kkms4001.iptime.org/~c20st21/portfolio/music_player/public/music_player.html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://kkms4001.iptime.org/~c20st21/portfolio/music_player/public/music_player.html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3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5.png" Type="http://schemas.openxmlformats.org/officeDocument/2006/relationships/image"/><Relationship Id="rId8" Target="http://kkms4001.iptime.org/~c20st21/portfolio/music_player/public/music_player.html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13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18" Target="../media/image44.png" Type="http://schemas.openxmlformats.org/officeDocument/2006/relationships/image"/><Relationship Id="rId19" Target="../media/image45.png" Type="http://schemas.openxmlformats.org/officeDocument/2006/relationships/image"/><Relationship Id="rId2" Target="../media/image29.png" Type="http://schemas.openxmlformats.org/officeDocument/2006/relationships/image"/><Relationship Id="rId20" Target="../media/image46.png" Type="http://schemas.openxmlformats.org/officeDocument/2006/relationships/image"/><Relationship Id="rId21" Target="../media/image47.png" Type="http://schemas.openxmlformats.org/officeDocument/2006/relationships/image"/><Relationship Id="rId22" Target="../media/image5.png" Type="http://schemas.openxmlformats.org/officeDocument/2006/relationships/image"/><Relationship Id="rId23" Target="http://kkms4001.iptime.org/~c20st21/portfolio/music_player/public/music_player.html" TargetMode="External" Type="http://schemas.openxmlformats.org/officeDocument/2006/relationships/hyperlink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B9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56800" y="774700"/>
            <a:ext cx="736600" cy="6197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2400000">
            <a:off x="10172700" y="1549400"/>
            <a:ext cx="241300" cy="368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0100" y="1993900"/>
            <a:ext cx="70612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5700" b="false" i="false" u="none" strike="noStrike" spc="200">
                <a:solidFill>
                  <a:srgbClr val="FFFFFF"/>
                </a:solidFill>
                <a:latin typeface="Martel Sans Regular"/>
              </a:rPr>
              <a:t>Music Player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Martel Sans Regular"/>
              </a:rPr>
              <a:t>Listen to Songs and Playlists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42000" y="3556000"/>
            <a:ext cx="85344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94400" y="3556000"/>
            <a:ext cx="85344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99200" y="3543300"/>
            <a:ext cx="85344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46800" y="3543300"/>
            <a:ext cx="85344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248400" y="5664200"/>
            <a:ext cx="3149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ko-KR" sz="1900" b="false" i="false" u="none" strike="noStrike">
                <a:solidFill>
                  <a:srgbClr val="FFFFFF">
                    <a:alpha val="85882"/>
                  </a:srgbClr>
                </a:solidFill>
                <a:ea typeface="NanumSquareRoundOTF Bold"/>
              </a:rPr>
              <a:t>허기범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540000">
            <a:off x="10210800" y="1943100"/>
            <a:ext cx="266700" cy="355600"/>
          </a:xfrm>
          <a:prstGeom prst="rect">
            <a:avLst/>
          </a:prstGeom>
        </p:spPr>
      </p:pic>
      <p:pic>
        <p:nvPicPr>
          <p:cNvPr name="Picture 12" id="12">
            <a:hlinkClick r:id="rId7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74700"/>
            <a:ext cx="2603500" cy="6019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02  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설계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 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및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 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기획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8800" y="1600200"/>
            <a:ext cx="19304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CAB9AC"/>
                </a:solidFill>
                <a:latin typeface="MARU BuriOTF Beta"/>
              </a:rPr>
              <a:t>DETAILS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8800" y="2425700"/>
            <a:ext cx="10033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22600" y="2463800"/>
            <a:ext cx="2755900" cy="4533900"/>
          </a:xfrm>
          <a:prstGeom prst="rect">
            <a:avLst/>
          </a:prstGeom>
          <a:effectLst>
            <a:outerShdw dir="2700000" dist="254676" blurRad="75810">
              <a:srgbClr val="68585E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2463800"/>
            <a:ext cx="2755900" cy="4483100"/>
          </a:xfrm>
          <a:prstGeom prst="rect">
            <a:avLst/>
          </a:prstGeom>
          <a:effectLst>
            <a:outerShdw dir="2700000" dist="254745" blurRad="75851">
              <a:srgbClr val="68585E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63900" y="1231900"/>
            <a:ext cx="33147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46600" y="990600"/>
            <a:ext cx="762000" cy="76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02000" y="3949700"/>
            <a:ext cx="45339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02200" y="4584700"/>
            <a:ext cx="520700" cy="266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67600" y="5080000"/>
            <a:ext cx="520700" cy="266700"/>
          </a:xfrm>
          <a:prstGeom prst="rect">
            <a:avLst/>
          </a:prstGeom>
        </p:spPr>
      </p:pic>
      <p:pic>
        <p:nvPicPr>
          <p:cNvPr name="Picture 13" id="13">
            <a:hlinkClick r:id="rId11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10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58800" y="1841500"/>
            <a:ext cx="2413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세부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디자인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및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기능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43700" y="1219200"/>
            <a:ext cx="3327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리스트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버튼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클릭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 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화면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하단에서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슬라이드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형태로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올라오며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리스트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생성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18500" y="3987800"/>
            <a:ext cx="2120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즐겨찾기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토글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: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전체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목록과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 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즐겨찾기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목록을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 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손쉽게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전환할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있는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UI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제공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18500" y="2705100"/>
            <a:ext cx="21209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상단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타이틀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부분을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고정하여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하단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리스트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스크롤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시에도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현재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상태를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직관적으로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알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있도록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함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05800" y="5067300"/>
            <a:ext cx="2120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'playing'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상태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표시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: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현재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중인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강조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표시하여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가독성을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높임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431800"/>
            <a:ext cx="3759200" cy="8089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94200" y="2019300"/>
            <a:ext cx="4787900" cy="1676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495800" y="1638300"/>
            <a:ext cx="47625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DEQUE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자료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구조를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활용해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목록을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효율적으로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관리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8800" y="1600200"/>
            <a:ext cx="33147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CAB9AC"/>
                </a:solidFill>
                <a:latin typeface="MARU BuriOTF Beta"/>
              </a:rPr>
              <a:t>DATA STRUCTURES AND DATABASE DESIGN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8800" y="2425700"/>
            <a:ext cx="1003300" cy="50800"/>
          </a:xfrm>
          <a:prstGeom prst="rect">
            <a:avLst/>
          </a:prstGeom>
        </p:spPr>
      </p:pic>
      <p:pic>
        <p:nvPicPr>
          <p:cNvPr name="Picture 7" id="7">
            <a:hlinkClick r:id="rId6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70400" y="5270500"/>
            <a:ext cx="5054600" cy="1460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58800" y="1841500"/>
            <a:ext cx="261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자료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구조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및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데이터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설계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02  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설계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 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및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 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기획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11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83100" y="1358900"/>
            <a:ext cx="2501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자료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구조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83100" y="4559300"/>
            <a:ext cx="2501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데이터베이스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테이블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70400" y="4851400"/>
            <a:ext cx="53467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 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뮤직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리스트를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적절하게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관리하고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,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확장성과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유지보수성을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향상시킬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수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있도록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MaruBuri SemiBold"/>
              </a:rPr>
              <a:t>설계</a:t>
            </a:r>
            <a:r>
              <a:rPr lang="en-US" sz="1100" b="false" i="false" u="none" strike="noStrike">
                <a:solidFill>
                  <a:srgbClr val="000000"/>
                </a:solidFill>
                <a:latin typeface="MaruBuri SemiBold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rId3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09800" y="3136900"/>
            <a:ext cx="62865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5400" b="false" i="false" u="none" strike="noStrike" spc="-100">
                <a:solidFill>
                  <a:srgbClr val="A6948D"/>
                </a:solidFill>
                <a:latin typeface="MaruBuri SemiBold"/>
              </a:rPr>
              <a:t>03 </a:t>
            </a:r>
            <a:r>
              <a:rPr lang="ko-KR" sz="5400" b="false" i="false" u="none" strike="noStrike" spc="-100">
                <a:solidFill>
                  <a:srgbClr val="A6948D"/>
                </a:solidFill>
                <a:ea typeface="MaruBuri SemiBold"/>
              </a:rPr>
              <a:t>프론트엔드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1917700"/>
            <a:ext cx="8115300" cy="5359400"/>
          </a:xfrm>
          <a:prstGeom prst="rect">
            <a:avLst/>
          </a:prstGeom>
        </p:spPr>
      </p:pic>
      <p:pic>
        <p:nvPicPr>
          <p:cNvPr name="Picture 4" id="4">
            <a:hlinkClick r:id="rId5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03  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프론트엔드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900" y="1003300"/>
            <a:ext cx="261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재생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및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정지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900" y="1422400"/>
            <a:ext cx="8585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중이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아닐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경우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AudioContext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생성하고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오디오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소스와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이퀄라이저를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연결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playClick()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메서드를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호출해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상태를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활성화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중일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경우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pauseClick()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메서드를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호출해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일시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중지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17900" y="876300"/>
            <a:ext cx="7302500" cy="6731000"/>
          </a:xfrm>
          <a:prstGeom prst="rect">
            <a:avLst/>
          </a:prstGeom>
        </p:spPr>
      </p:pic>
      <p:pic>
        <p:nvPicPr>
          <p:cNvPr name="Picture 4" id="4">
            <a:hlinkClick r:id="rId5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03  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프론트엔드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900" y="1003300"/>
            <a:ext cx="2997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곡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이동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기능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(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이전곡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,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다음곡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900" y="1460500"/>
            <a:ext cx="8585200" cy="175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(prevMusic):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목록에서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마지막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꺼내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맨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앞으로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이동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loadSong()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메서드로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해당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로드하고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다음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(nextMusic):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목록에서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첫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번째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꺼내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맨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뒤로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이동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loadSong()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메서드로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해당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로드하고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46400" y="876300"/>
            <a:ext cx="7924800" cy="6502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4686300"/>
            <a:ext cx="368300" cy="368300"/>
          </a:xfrm>
          <a:prstGeom prst="rect">
            <a:avLst/>
          </a:prstGeom>
          <a:effectLst>
            <a:outerShdw dir="2700000" dist="48590" blurRad="1375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1400" y="4686300"/>
            <a:ext cx="381000" cy="368300"/>
          </a:xfrm>
          <a:prstGeom prst="rect">
            <a:avLst/>
          </a:prstGeom>
          <a:effectLst>
            <a:outerShdw dir="2700000" dist="48286" blurRad="1358">
              <a:srgbClr val="000000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98600" y="4673600"/>
            <a:ext cx="381000" cy="368300"/>
          </a:xfrm>
          <a:prstGeom prst="rect">
            <a:avLst/>
          </a:prstGeom>
          <a:effectLst>
            <a:outerShdw dir="2700000" dist="48459" blurRad="1368">
              <a:srgbClr val="000000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2857500"/>
            <a:ext cx="406400" cy="355600"/>
          </a:xfrm>
          <a:prstGeom prst="rect">
            <a:avLst/>
          </a:prstGeom>
          <a:effectLst>
            <a:outerShdw dir="2700000" dist="45995" blurRad="1232">
              <a:srgbClr val="000000">
                <a:alpha val="50000"/>
              </a:srgbClr>
            </a:outerShdw>
          </a:effectLst>
        </p:spPr>
      </p:pic>
      <p:pic>
        <p:nvPicPr>
          <p:cNvPr name="Picture 9" id="9">
            <a:hlinkClick r:id="rId9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03  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프론트엔드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6900" y="1003300"/>
            <a:ext cx="261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셔플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및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반복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재생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900" y="1511300"/>
            <a:ext cx="2400300" cy="311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makeRandom()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메서드는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셔플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기능으로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 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목록을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랜덤으로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섞고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첫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번째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재생함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frontTake()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backInsert()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활용해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목록을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동적으로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변경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musicRepeatBtn()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메서드는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반복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기능으로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버튼을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클릭할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때마다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반복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없음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→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전체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반복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→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단일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반복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상태를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전환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8600" y="2070100"/>
            <a:ext cx="10274300" cy="485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58100" y="4216400"/>
            <a:ext cx="2743200" cy="2717800"/>
          </a:xfrm>
          <a:prstGeom prst="rect">
            <a:avLst/>
          </a:prstGeom>
          <a:effectLst>
            <a:outerShdw dir="2700000" dist="125197" blurRad="73282">
              <a:srgbClr val="000000">
                <a:alpha val="50000"/>
              </a:srgbClr>
            </a:outerShdw>
          </a:effectLst>
        </p:spPr>
      </p:pic>
      <p:pic>
        <p:nvPicPr>
          <p:cNvPr name="Picture 5" id="5">
            <a:hlinkClick r:id="rId6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03  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프론트엔드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900" y="1003300"/>
            <a:ext cx="261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동적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UI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업데이트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6900" y="1422400"/>
            <a:ext cx="8585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loadSong()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메서드는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로드할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때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제목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아티스트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앨범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커버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배경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이미지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등을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동적으로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업데이트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오디오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파일을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로드하고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시작함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90800" y="914400"/>
            <a:ext cx="8064500" cy="654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3975100"/>
            <a:ext cx="1981200" cy="1193800"/>
          </a:xfrm>
          <a:prstGeom prst="rect">
            <a:avLst/>
          </a:prstGeom>
          <a:effectLst>
            <a:outerShdw dir="2700000" dist="82594" blurRad="14175">
              <a:srgbClr val="000000">
                <a:alpha val="50000"/>
              </a:srgbClr>
            </a:outerShdw>
          </a:effectLst>
        </p:spPr>
      </p:pic>
      <p:pic>
        <p:nvPicPr>
          <p:cNvPr name="Picture 5" id="5">
            <a:hlinkClick r:id="rId6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03  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프론트엔드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900" y="1003300"/>
            <a:ext cx="261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이퀄라이저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시각화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6900" y="1511300"/>
            <a:ext cx="2400300" cy="226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실시간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애니메이션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getByteFrequencyData()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를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사용해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주파수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데이터를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가져옴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막대의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크기와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색상을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주파수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값에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따라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동적으로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변경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numberOfBars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만큼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막대를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생성하고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앨범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자켓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내부에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추가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1219200"/>
            <a:ext cx="7454900" cy="618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88100" y="4749800"/>
            <a:ext cx="4013200" cy="673100"/>
          </a:xfrm>
          <a:prstGeom prst="rect">
            <a:avLst/>
          </a:prstGeom>
          <a:effectLst>
            <a:outerShdw dir="2700000" dist="62056" blurRad="4501">
              <a:srgbClr val="000000">
                <a:alpha val="50000"/>
              </a:srgbClr>
            </a:outerShdw>
          </a:effectLst>
        </p:spPr>
      </p:pic>
      <p:pic>
        <p:nvPicPr>
          <p:cNvPr name="Picture 5" id="5">
            <a:hlinkClick r:id="rId6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03  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프론트엔드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900" y="1003300"/>
            <a:ext cx="261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재생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바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40500" y="1968500"/>
            <a:ext cx="4140200" cy="278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timeupdate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이벤트를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사용해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현재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시간과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진행률을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실시간으로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계산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loadedmetadata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이벤트를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통해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길이를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가져와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표시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진행률을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계산하여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rangeBar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width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스타일로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반영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currentTime / duration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비율로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막대의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너비를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결정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바를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클릭하면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해당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위치의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시간을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계산하여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위치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(currentTime)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업데이트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클릭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자동으로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재생되도록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설정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2120900"/>
            <a:ext cx="94996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72100" y="1257300"/>
            <a:ext cx="1892300" cy="876300"/>
          </a:xfrm>
          <a:prstGeom prst="rect">
            <a:avLst/>
          </a:prstGeom>
          <a:effectLst>
            <a:outerShdw dir="2700000" dist="53606" blurRad="7557">
              <a:srgbClr val="000000">
                <a:alpha val="50000"/>
              </a:srgbClr>
            </a:outerShdw>
          </a:effectLst>
        </p:spPr>
      </p:pic>
      <p:pic>
        <p:nvPicPr>
          <p:cNvPr name="Picture 5" id="5">
            <a:hlinkClick r:id="rId6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03  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프론트엔드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900" y="1003300"/>
            <a:ext cx="261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볼륨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조절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6900" y="1460500"/>
            <a:ext cx="8585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볼륨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버튼을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클릭하면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슬라이더가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나타나거나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사라짐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슬라이더의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값을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변경할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때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audio.volume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속성을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업데이트하여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볼륨을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조절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74700"/>
            <a:ext cx="2311400" cy="6019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4800" y="1219200"/>
            <a:ext cx="15875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4000" b="false" i="false" u="none" strike="noStrike" spc="-100">
                <a:solidFill>
                  <a:srgbClr val="A6948D"/>
                </a:solidFill>
                <a:ea typeface="MaruBuri SemiBold"/>
              </a:rPr>
              <a:t>목</a:t>
            </a:r>
            <a:r>
              <a:rPr lang="en-US" sz="4000" b="false" i="false" u="none" strike="noStrike" spc="-100">
                <a:solidFill>
                  <a:srgbClr val="A6948D"/>
                </a:solidFill>
                <a:latin typeface="MaruBuri SemiBold"/>
              </a:rPr>
              <a:t> </a:t>
            </a:r>
            <a:r>
              <a:rPr lang="ko-KR" sz="4000" b="false" i="false" u="none" strike="noStrike" spc="-100">
                <a:solidFill>
                  <a:srgbClr val="A6948D"/>
                </a:solidFill>
                <a:ea typeface="MaruBuri SemiBold"/>
              </a:rPr>
              <a:t>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8000" y="6121400"/>
            <a:ext cx="1498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en-US" sz="1000" b="false" i="false" u="none" strike="noStrike">
                <a:solidFill>
                  <a:srgbClr val="A6948D">
                    <a:alpha val="85882"/>
                  </a:srgbClr>
                </a:solidFill>
                <a:latin typeface="MaruBuri SemiBold"/>
              </a:rPr>
              <a:t>"Where words fail, music speaks."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1165517100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17600" y="3886200"/>
            <a:ext cx="49657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0" y="2120900"/>
            <a:ext cx="88900" cy="8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0" y="3594100"/>
            <a:ext cx="88900" cy="8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0" y="5067300"/>
            <a:ext cx="889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57900" y="3086100"/>
            <a:ext cx="3378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08900" y="2120900"/>
            <a:ext cx="88900" cy="8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08900" y="3594100"/>
            <a:ext cx="88900" cy="88900"/>
          </a:xfrm>
          <a:prstGeom prst="rect">
            <a:avLst/>
          </a:prstGeom>
        </p:spPr>
      </p:pic>
      <p:pic>
        <p:nvPicPr>
          <p:cNvPr name="Picture 13" id="13">
            <a:hlinkClick r:id="rId7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14" id="14">
            <a:hlinkClick r:id="rId8" action="ppaction://hlinksldjump"/>
          </p:cNvPr>
          <p:cNvSpPr txBox="true"/>
          <p:nvPr/>
        </p:nvSpPr>
        <p:spPr>
          <a:xfrm rot="0">
            <a:off x="4064000" y="20447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1.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MaruBuri SemiBold"/>
              </a:rPr>
              <a:t>프로젝트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MaruBuri SemiBold"/>
              </a:rPr>
              <a:t>개요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 </a:t>
            </a:r>
            <a:r>
              <a:rPr lang="en-US" sz="1300" b="false" i="false" u="none" strike="noStrike" spc="-100">
                <a:solidFill>
                  <a:srgbClr val="15537A"/>
                </a:solidFill>
                <a:latin typeface="MaruBuri SemiBold"/>
              </a:rPr>
              <a:t>(p.3)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41800" y="2425700"/>
            <a:ext cx="30226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프로젝트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소개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및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목표</a:t>
            </a:r>
          </a:p>
          <a:p>
            <a:pPr algn="l" lvl="0">
              <a:lnSpc>
                <a:spcPct val="149400"/>
              </a:lnSpc>
            </a:pP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사용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언어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및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기술</a:t>
            </a:r>
          </a:p>
          <a:p>
            <a:pPr algn="l" lvl="0">
              <a:lnSpc>
                <a:spcPct val="149400"/>
              </a:lnSpc>
            </a:pP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개발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일정</a:t>
            </a:r>
          </a:p>
        </p:txBody>
      </p:sp>
      <p:sp>
        <p:nvSpPr>
          <p:cNvPr name="TextBox 16" id="16">
            <a:hlinkClick r:id="rId9" action="ppaction://hlinksldjump"/>
          </p:cNvPr>
          <p:cNvSpPr txBox="true"/>
          <p:nvPr/>
        </p:nvSpPr>
        <p:spPr>
          <a:xfrm rot="0">
            <a:off x="4064000" y="35306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2.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MaruBuri SemiBold"/>
              </a:rPr>
              <a:t>설계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MaruBuri SemiBold"/>
              </a:rPr>
              <a:t>및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MaruBuri SemiBold"/>
              </a:rPr>
              <a:t>기획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 </a:t>
            </a:r>
            <a:r>
              <a:rPr lang="en-US" sz="1300" b="false" i="false" u="none" strike="noStrike" spc="-100">
                <a:solidFill>
                  <a:srgbClr val="15537A"/>
                </a:solidFill>
                <a:latin typeface="MaruBuri SemiBold"/>
              </a:rPr>
              <a:t>(p.7)</a:t>
            </a:r>
          </a:p>
        </p:txBody>
      </p:sp>
      <p:sp>
        <p:nvSpPr>
          <p:cNvPr name="TextBox 17" id="17">
            <a:hlinkClick r:id="rId10" action="ppaction://hlinksldjump"/>
          </p:cNvPr>
          <p:cNvSpPr txBox="true"/>
          <p:nvPr/>
        </p:nvSpPr>
        <p:spPr>
          <a:xfrm rot="0">
            <a:off x="4064000" y="49911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3.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MaruBuri SemiBold"/>
              </a:rPr>
              <a:t>프론트엔드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 </a:t>
            </a:r>
            <a:r>
              <a:rPr lang="en-US" sz="1300" b="false" i="false" u="none" strike="noStrike" spc="-100">
                <a:solidFill>
                  <a:srgbClr val="15537A"/>
                </a:solidFill>
                <a:latin typeface="MaruBuri SemiBold"/>
              </a:rPr>
              <a:t>(p.12)</a:t>
            </a:r>
          </a:p>
        </p:txBody>
      </p:sp>
      <p:sp>
        <p:nvSpPr>
          <p:cNvPr name="TextBox 18" id="18">
            <a:hlinkClick r:id="rId11" action="ppaction://hlinksldjump"/>
          </p:cNvPr>
          <p:cNvSpPr txBox="true"/>
          <p:nvPr/>
        </p:nvSpPr>
        <p:spPr>
          <a:xfrm rot="0">
            <a:off x="8216900" y="20447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4.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MaruBuri SemiBold"/>
              </a:rPr>
              <a:t>백엔드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 </a:t>
            </a:r>
            <a:r>
              <a:rPr lang="en-US" sz="1300" b="false" i="false" u="none" strike="noStrike" spc="-100">
                <a:solidFill>
                  <a:srgbClr val="15537A"/>
                </a:solidFill>
                <a:latin typeface="MaruBuri SemiBold"/>
              </a:rPr>
              <a:t>(p.23)</a:t>
            </a:r>
          </a:p>
        </p:txBody>
      </p:sp>
      <p:sp>
        <p:nvSpPr>
          <p:cNvPr name="TextBox 19" id="19">
            <a:hlinkClick r:id="rId12" action="ppaction://hlinksldjump"/>
          </p:cNvPr>
          <p:cNvSpPr txBox="true"/>
          <p:nvPr/>
        </p:nvSpPr>
        <p:spPr>
          <a:xfrm rot="0">
            <a:off x="8216900" y="3530600"/>
            <a:ext cx="3454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5.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MaruBuri SemiBold"/>
              </a:rPr>
              <a:t>후기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MaruBuri SemiBold"/>
              </a:rPr>
              <a:t> </a:t>
            </a:r>
            <a:r>
              <a:rPr lang="en-US" sz="1300" b="false" i="false" u="none" strike="noStrike" spc="-100">
                <a:solidFill>
                  <a:srgbClr val="15537A"/>
                </a:solidFill>
                <a:latin typeface="MaruBuri SemiBold"/>
              </a:rPr>
              <a:t>(p.26)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41800" y="3949700"/>
            <a:ext cx="30226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주요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UI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디자인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및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동작</a:t>
            </a:r>
          </a:p>
          <a:p>
            <a:pPr algn="l" lvl="0">
              <a:lnSpc>
                <a:spcPct val="149400"/>
              </a:lnSpc>
            </a:pP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/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41800" y="5384800"/>
            <a:ext cx="30226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코드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분석</a:t>
            </a:r>
          </a:p>
          <a:p>
            <a:pPr algn="l" lvl="0">
              <a:lnSpc>
                <a:spcPct val="149400"/>
              </a:lnSpc>
            </a:pP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/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45500" y="2463800"/>
            <a:ext cx="30226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코드</a:t>
            </a: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300" b="false" i="false" u="none" strike="noStrike" spc="-100">
                <a:solidFill>
                  <a:srgbClr val="8D766E"/>
                </a:solidFill>
                <a:ea typeface="MaruBuri SemiBold"/>
              </a:rPr>
              <a:t>분석</a:t>
            </a:r>
          </a:p>
          <a:p>
            <a:pPr algn="l" lvl="0">
              <a:lnSpc>
                <a:spcPct val="149400"/>
              </a:lnSpc>
            </a:pP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en-US" sz="1300" b="false" i="false" u="none" strike="noStrike" spc="-100">
                <a:solidFill>
                  <a:srgbClr val="8D766E"/>
                </a:solidFill>
                <a:latin typeface="MaruBuri SemiBold"/>
              </a:rPr>
              <a:t/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09900" y="889000"/>
            <a:ext cx="7645400" cy="669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2900" y="3136900"/>
            <a:ext cx="2540000" cy="2806700"/>
          </a:xfrm>
          <a:prstGeom prst="rect">
            <a:avLst/>
          </a:prstGeom>
          <a:effectLst>
            <a:outerShdw dir="2700000" dist="117454" blurRad="64497">
              <a:srgbClr val="000000">
                <a:alpha val="50000"/>
              </a:srgbClr>
            </a:outerShdw>
          </a:effectLst>
        </p:spPr>
      </p:pic>
      <p:pic>
        <p:nvPicPr>
          <p:cNvPr name="Picture 5" id="5">
            <a:hlinkClick r:id="rId6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03  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프론트엔드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900" y="1003300"/>
            <a:ext cx="261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재생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목록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렌더링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4200" y="1473200"/>
            <a:ext cx="85852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musicListSet()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메서드는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목록을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UI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동적으로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렌더링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각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대해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&lt;li&gt;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태그를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생성하고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클릭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이벤트를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추가하여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선택하면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해당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로드되고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재생됨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1308100"/>
            <a:ext cx="7912100" cy="628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69300" y="2400300"/>
            <a:ext cx="1308100" cy="965200"/>
          </a:xfrm>
          <a:prstGeom prst="rect">
            <a:avLst/>
          </a:prstGeom>
          <a:effectLst>
            <a:outerShdw dir="2700000" dist="89393" blurRad="9340">
              <a:srgbClr val="000000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05700" y="5105400"/>
            <a:ext cx="1905000" cy="1104900"/>
          </a:xfrm>
          <a:prstGeom prst="rect">
            <a:avLst/>
          </a:prstGeom>
          <a:effectLst>
            <a:outerShdw dir="2700000" dist="101899" blurRad="12136">
              <a:srgbClr val="000000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56600" y="5969000"/>
            <a:ext cx="1879600" cy="1066800"/>
          </a:xfrm>
          <a:prstGeom prst="rect">
            <a:avLst/>
          </a:prstGeom>
          <a:effectLst>
            <a:outerShdw dir="2700000" dist="98942" blurRad="11442">
              <a:srgbClr val="000000">
                <a:alpha val="50000"/>
              </a:srgbClr>
            </a:outerShdw>
          </a:effectLst>
        </p:spPr>
      </p:pic>
      <p:pic>
        <p:nvPicPr>
          <p:cNvPr name="Picture 8" id="8">
            <a:hlinkClick r:id="rId8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03  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프론트엔드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6900" y="1003300"/>
            <a:ext cx="261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즐겨찾기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95500" y="1041400"/>
            <a:ext cx="8585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즐겨찾기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버튼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: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localStorage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사용해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즐겨찾기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상태를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저장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/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삭제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 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현재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중인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즐겨찾기인지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확인하고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상태에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따라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아이콘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변경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즐겨찾기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토글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: 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전체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(All)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즐겨찾기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(Favorites)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전환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2197100"/>
            <a:ext cx="7708900" cy="4876800"/>
          </a:xfrm>
          <a:prstGeom prst="rect">
            <a:avLst/>
          </a:prstGeom>
        </p:spPr>
      </p:pic>
      <p:pic>
        <p:nvPicPr>
          <p:cNvPr name="Picture 4" id="4">
            <a:hlinkClick r:id="rId5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03  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프론트엔드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900" y="1003300"/>
            <a:ext cx="261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API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데이터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연동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900" y="1447800"/>
            <a:ext cx="8585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API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에서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데이터를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가져와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목록을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초기화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백엔드와의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연동을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통해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동적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데이터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로드를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처리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rId3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09800" y="3136900"/>
            <a:ext cx="62865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5400" b="false" i="false" u="none" strike="noStrike" spc="-100">
                <a:solidFill>
                  <a:srgbClr val="A6948D"/>
                </a:solidFill>
                <a:latin typeface="MaruBuri SemiBold"/>
              </a:rPr>
              <a:t>04 </a:t>
            </a:r>
            <a:r>
              <a:rPr lang="ko-KR" sz="5400" b="false" i="false" u="none" strike="noStrike" spc="-100">
                <a:solidFill>
                  <a:srgbClr val="A6948D"/>
                </a:solidFill>
                <a:ea typeface="MaruBuri SemiBold"/>
              </a:rPr>
              <a:t>백엔드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40200" y="1003300"/>
            <a:ext cx="6375400" cy="6413500"/>
          </a:xfrm>
          <a:prstGeom prst="rect">
            <a:avLst/>
          </a:prstGeom>
        </p:spPr>
      </p:pic>
      <p:pic>
        <p:nvPicPr>
          <p:cNvPr name="Picture 4" id="4">
            <a:hlinkClick r:id="rId5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04  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백엔드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900" y="1003300"/>
            <a:ext cx="3581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서버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설정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및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실행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/ MARIADB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연동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900" y="1574800"/>
            <a:ext cx="3187700" cy="251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Express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사용해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서버를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구성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CORS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활성화하여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클라이언트와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서버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통신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문제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해결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public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폴더의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정적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파일을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제공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mysql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라이브러리를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사용해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MariaDB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연결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설정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host, user, password, database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정보를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포함하여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데이터베이스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연결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초기화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연결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성공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/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실패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콘솔에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상태를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출력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" y="-355600"/>
            <a:ext cx="119126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1320800"/>
            <a:ext cx="4648200" cy="313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625600" y="4114800"/>
            <a:ext cx="7213600" cy="3060700"/>
          </a:xfrm>
          <a:prstGeom prst="rect">
            <a:avLst/>
          </a:prstGeom>
        </p:spPr>
      </p:pic>
      <p:pic>
        <p:nvPicPr>
          <p:cNvPr name="Picture 5" id="5">
            <a:hlinkClick r:id="rId6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04  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백엔드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900" y="1003300"/>
            <a:ext cx="3581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API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엔드포인트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구현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53100" y="1816100"/>
            <a:ext cx="53721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/api/data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엔드포인트를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통해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정보를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제공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SELECT * FROM \music player``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쿼리를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실행하여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데이터베이스에서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데이터를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조회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쿼리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결과를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JSON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형식으로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클라이언트에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반환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rId3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09800" y="3136900"/>
            <a:ext cx="62865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5400" b="false" i="false" u="none" strike="noStrike" spc="-100">
                <a:solidFill>
                  <a:srgbClr val="A6948D"/>
                </a:solidFill>
                <a:latin typeface="MaruBuri SemiBold"/>
              </a:rPr>
              <a:t>05 </a:t>
            </a:r>
            <a:r>
              <a:rPr lang="ko-KR" sz="5400" b="false" i="false" u="none" strike="noStrike" spc="-100">
                <a:solidFill>
                  <a:srgbClr val="A6948D"/>
                </a:solidFill>
                <a:ea typeface="MaruBuri SemiBold"/>
              </a:rPr>
              <a:t>후기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rot="0">
            <a:off x="723900" y="1612900"/>
            <a:ext cx="9207500" cy="5727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0" y="1371600"/>
            <a:ext cx="1003300" cy="50800"/>
          </a:xfrm>
          <a:prstGeom prst="rect">
            <a:avLst/>
          </a:prstGeom>
        </p:spPr>
      </p:pic>
      <p:pic>
        <p:nvPicPr>
          <p:cNvPr name="Picture 4" id="4">
            <a:hlinkClick r:id="rId5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86300" y="558800"/>
            <a:ext cx="10414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CAB9AC"/>
                </a:solidFill>
                <a:latin typeface="MARU BuriOTF Beta"/>
              </a:rPr>
              <a:t>REVIEW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38400" y="800100"/>
            <a:ext cx="5969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“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아쉬운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부분이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더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많았지만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,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많은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경험이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가능했던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프로젝트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.”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3300" y="1803400"/>
            <a:ext cx="8470900" cy="534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이번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프로젝트는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백엔드의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기초를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배우던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무렵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시작한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프로젝트였기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때문에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백엔드와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프론트엔드의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전체적인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흐름을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이해하고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구현하는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가장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초점을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맞추고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시작했습니다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HTML, CSS, JavaScript, Node.js, Express, MariaDB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를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사용하여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기능적인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작동을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포함해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 </a:t>
            </a:r>
          </a:p>
          <a:p>
            <a:pPr algn="l" lvl="0">
              <a:lnSpc>
                <a:spcPct val="153550"/>
              </a:lnSpc>
            </a:pP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UX/UI,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애니메이션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등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 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시각적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부분까지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고려한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결과물을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만들기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위해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노력했습니다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프로젝트의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초기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기획부터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디자인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코드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API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설계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데이터베이스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연동까지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과정을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혼자서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주도적으로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진행하며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개발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프로세스를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체계적으로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경험할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있었습니다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프론트엔드에서는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가장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먼저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사용자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입장을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생각하며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설계했고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뮤직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플레이어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안의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다양한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기능을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구현하며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개인적으로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많은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공부가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되었습니다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백엔드에서는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아주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기초적인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코딩이었지만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통신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구조의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흐름을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직접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느껴볼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있었다는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점이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값진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경험이었습니다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하지만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마무리가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지금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스스로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피드백을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해보았을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때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메서드를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조금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명확하고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간결하게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하지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못했던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부분이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가장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아쉬움으로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남습니다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일부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코드가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중복되고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있다는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것을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느꼈음에도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체계화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시키지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못해서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정리하지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못했고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기능을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계속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얹으며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추가하는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과정에서는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 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기존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메서드들을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명확한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목적으로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설계하지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못했기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때문에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새로운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메서드들과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계속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부딪히며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오류가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생겼고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기존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코드를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활용할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없었습니다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이번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프로젝트로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학습한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내용과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아쉬웠던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부분들을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스스로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더욱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피드백해서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다음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프로젝트에서는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조금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더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효율적이고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기능적으로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훌륭한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로직을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설계할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있도록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노력하려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합니다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B9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97674230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91100" y="1079500"/>
            <a:ext cx="723900" cy="10693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152400" y="6197600"/>
            <a:ext cx="11023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-152400" y="6350000"/>
            <a:ext cx="10998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-139700" y="6654800"/>
            <a:ext cx="110236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-139700" y="6502400"/>
            <a:ext cx="109728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 rot="0">
            <a:off x="9080500" y="5854700"/>
            <a:ext cx="5842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 rot="0">
            <a:off x="8585200" y="6096000"/>
            <a:ext cx="279400" cy="457200"/>
          </a:xfrm>
          <a:prstGeom prst="rect">
            <a:avLst/>
          </a:prstGeom>
        </p:spPr>
      </p:pic>
      <p:pic>
        <p:nvPicPr>
          <p:cNvPr name="Picture 10" id="10">
            <a:hlinkClick r:id="rId10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35000" y="2260600"/>
            <a:ext cx="7416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MaruBuri SemiBold"/>
              </a:rPr>
              <a:t>감사합니다</a:t>
            </a:r>
            <a:r>
              <a:rPr lang="en-US" sz="3700" b="false" i="false" u="none" strike="noStrike">
                <a:solidFill>
                  <a:srgbClr val="FFFFFF"/>
                </a:solidFill>
                <a:latin typeface="MaruBuri SemiBold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5800" y="3505200"/>
            <a:ext cx="4902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900" b="false" i="false" u="none" strike="noStrike">
                <a:solidFill>
                  <a:srgbClr val="F4F1ED">
                    <a:alpha val="90196"/>
                  </a:srgbClr>
                </a:solidFill>
                <a:latin typeface="MARU BuriOTF Beta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rId3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09800" y="3136900"/>
            <a:ext cx="62865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5400" b="false" i="false" u="none" strike="noStrike" spc="-100">
                <a:solidFill>
                  <a:srgbClr val="A6948D"/>
                </a:solidFill>
                <a:latin typeface="MaruBuri SemiBold"/>
              </a:rPr>
              <a:t>01 </a:t>
            </a:r>
            <a:r>
              <a:rPr lang="ko-KR" sz="5400" b="false" i="false" u="none" strike="noStrike" spc="-100">
                <a:solidFill>
                  <a:srgbClr val="A6948D"/>
                </a:solidFill>
                <a:ea typeface="MaruBuri SemiBold"/>
              </a:rPr>
              <a:t>프로젝트</a:t>
            </a:r>
            <a:r>
              <a:rPr lang="en-US" sz="5400" b="false" i="false" u="none" strike="noStrike" spc="-100">
                <a:solidFill>
                  <a:srgbClr val="A6948D"/>
                </a:solidFill>
                <a:latin typeface="MaruBuri SemiBold"/>
              </a:rPr>
              <a:t> </a:t>
            </a:r>
            <a:r>
              <a:rPr lang="ko-KR" sz="5400" b="false" i="false" u="none" strike="noStrike" spc="-100">
                <a:solidFill>
                  <a:srgbClr val="A6948D"/>
                </a:solidFill>
                <a:ea typeface="MaruBuri SemiBold"/>
              </a:rPr>
              <a:t>개요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41400"/>
            <a:ext cx="3175000" cy="6019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75000" y="1041400"/>
            <a:ext cx="2463800" cy="6019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 rot="0">
            <a:off x="3175000" y="1041400"/>
            <a:ext cx="2463800" cy="6019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7200" y="1600200"/>
            <a:ext cx="13081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CAB9AC"/>
                </a:solidFill>
                <a:latin typeface="MARU BuriOTF Beta"/>
              </a:rPr>
              <a:t>MUSIC PLAYER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7200" y="2425700"/>
            <a:ext cx="1003300" cy="50800"/>
          </a:xfrm>
          <a:prstGeom prst="rect">
            <a:avLst/>
          </a:prstGeom>
        </p:spPr>
      </p:pic>
      <p:pic>
        <p:nvPicPr>
          <p:cNvPr name="Picture 7" id="7">
            <a:hlinkClick r:id="rId7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57200" y="1841500"/>
            <a:ext cx="2413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뮤직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플레이어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900" y="2692400"/>
            <a:ext cx="2387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"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사용자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친화적인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웹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기반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뮤직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플레이어로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즐겨찾기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셔플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등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다양한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기능을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제공합니다</a:t>
            </a:r>
            <a:r>
              <a:rPr lang="en-US" sz="10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70700" y="1727200"/>
            <a:ext cx="3479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사용자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중심의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인터페이스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13500" y="1600200"/>
            <a:ext cx="584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2300" b="false" i="false" u="none" strike="noStrike" spc="100">
                <a:solidFill>
                  <a:srgbClr val="8D766E"/>
                </a:solidFill>
                <a:latin typeface="MaruBuriO Light"/>
              </a:rPr>
              <a:t>01.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13500" y="2070100"/>
            <a:ext cx="3949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사용자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편의성과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직관성을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높인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뮤직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플레이어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개발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반응형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디자인을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적용해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다양한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화면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크기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(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데스크톱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태블릿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모바일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)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에서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최적의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사용자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경험을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제공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0700" y="3365500"/>
            <a:ext cx="2501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시각적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요소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강화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13500" y="3213100"/>
            <a:ext cx="584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2300" b="false" i="false" u="none" strike="noStrike">
                <a:solidFill>
                  <a:srgbClr val="8D766E"/>
                </a:solidFill>
                <a:latin typeface="MaruBuriO Light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13500" y="3708400"/>
            <a:ext cx="3949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현대적인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디자인과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이퀄라이저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시각화를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통한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시각적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즐거움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제공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플레이어의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배경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이미지를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동적으로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변경하여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몰입감을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제공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애니메이션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등의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적절한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시각적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효과로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직관성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향상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.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70700" y="5041900"/>
            <a:ext cx="2501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학습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관련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13500" y="4902200"/>
            <a:ext cx="584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2300" b="false" i="false" u="none" strike="noStrike">
                <a:solidFill>
                  <a:srgbClr val="8D766E"/>
                </a:solidFill>
                <a:latin typeface="MaruBuriO Light"/>
              </a:rPr>
              <a:t>03.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13500" y="5397500"/>
            <a:ext cx="3949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프론트엔드와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백엔드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간의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데이터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흐름을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설계하고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구현하며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,</a:t>
            </a:r>
          </a:p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데이터베이스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(MariaDB)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와의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연동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경험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Deque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와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같은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자료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구조를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설계하여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재생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목록을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효율적으로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관리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01  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프로젝트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 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개요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13500" y="1117600"/>
            <a:ext cx="2413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true" i="false" u="none" strike="noStrike">
                <a:solidFill>
                  <a:srgbClr val="8D766E"/>
                </a:solidFill>
                <a:ea typeface="MaruBuri SemiBold"/>
              </a:rPr>
              <a:t>주요</a:t>
            </a:r>
            <a:r>
              <a:rPr lang="en-US" sz="1800" b="tru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true" i="false" u="none" strike="noStrike">
                <a:solidFill>
                  <a:srgbClr val="8D766E"/>
                </a:solidFill>
                <a:ea typeface="MaruBuri SemiBold"/>
              </a:rPr>
              <a:t>목표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939800"/>
            <a:ext cx="8699500" cy="1409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8800" y="1320800"/>
            <a:ext cx="23876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CAB9AC"/>
                </a:solidFill>
                <a:latin typeface="MARU BuriOTF Beta"/>
              </a:rPr>
              <a:t>TOOLS AND TECHNOLOGIES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8800" y="2146300"/>
            <a:ext cx="1003300" cy="50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58800" y="1562100"/>
            <a:ext cx="2413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사용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언어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및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기술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2300" y="5207000"/>
            <a:ext cx="1905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en-US" sz="1500" b="false" i="false" u="none" strike="noStrike">
                <a:solidFill>
                  <a:srgbClr val="A6948D"/>
                </a:solidFill>
                <a:latin typeface="MaruBuri Bold"/>
              </a:rPr>
              <a:t>Node.js, Express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29100" y="5207000"/>
            <a:ext cx="2247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en-US" sz="1500" b="false" i="false" u="none" strike="noStrike">
                <a:solidFill>
                  <a:srgbClr val="A6948D"/>
                </a:solidFill>
                <a:latin typeface="MaruBuri Bold"/>
              </a:rPr>
              <a:t>HTML5, CSS3, 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08400" y="5638800"/>
            <a:ext cx="3289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설계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및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컴포넌트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구성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반응형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디자인을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위한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미디어쿼리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사용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앱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내의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다양한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및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이벤트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390900"/>
            <a:ext cx="2311400" cy="1638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368300" y="3390900"/>
            <a:ext cx="2311400" cy="1638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75000" y="3390900"/>
            <a:ext cx="4356100" cy="1638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0">
            <a:off x="3175000" y="3390900"/>
            <a:ext cx="4343400" cy="16383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988300" y="3390900"/>
            <a:ext cx="2311400" cy="1638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7988300" y="3390900"/>
            <a:ext cx="2311400" cy="1638300"/>
          </a:xfrm>
          <a:prstGeom prst="rect">
            <a:avLst/>
          </a:prstGeom>
        </p:spPr>
      </p:pic>
      <p:pic>
        <p:nvPicPr>
          <p:cNvPr name="Picture 18" id="18">
            <a:hlinkClick r:id="rId10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191500" y="5207000"/>
            <a:ext cx="1905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en-US" sz="1500" b="false" i="false" u="none" strike="noStrike">
                <a:solidFill>
                  <a:srgbClr val="A6948D"/>
                </a:solidFill>
                <a:latin typeface="MaruBuri Bold"/>
              </a:rPr>
              <a:t>MariaDB (SQL)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01  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프로젝트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 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개요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2100" y="5638800"/>
            <a:ext cx="26416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클라이언트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요청을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처리하고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데이터를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전달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비동기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이벤트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구조를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사용해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빠르고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효율적인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데이터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처리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39100" y="5638800"/>
            <a:ext cx="2374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음악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정보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데이터를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체계적으로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관리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동적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목록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및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즐겨찾기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기능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51400" y="2133600"/>
            <a:ext cx="1003300" cy="5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203700" y="1333500"/>
            <a:ext cx="22987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CAB9AC"/>
                </a:solidFill>
                <a:latin typeface="MARU BuriOTF Beta"/>
              </a:rPr>
              <a:t>SCHEDULE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49600" y="1574800"/>
            <a:ext cx="4394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개발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일정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" y="2679700"/>
            <a:ext cx="9842500" cy="68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4000500"/>
            <a:ext cx="495300" cy="584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0">
            <a:off x="673100" y="5016500"/>
            <a:ext cx="16764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500" b="false" i="false" u="none" strike="noStrike">
                <a:solidFill>
                  <a:srgbClr val="A6948D"/>
                </a:solidFill>
                <a:ea typeface="MaruBuri SemiBold"/>
              </a:rPr>
              <a:t>기획</a:t>
            </a:r>
            <a:r>
              <a:rPr lang="en-US" sz="1500" b="false" i="false" u="none" strike="noStrike">
                <a:solidFill>
                  <a:srgbClr val="A6948D"/>
                </a:solidFill>
                <a:latin typeface="MaruBuri SemiBold"/>
              </a:rPr>
              <a:t> </a:t>
            </a:r>
            <a:r>
              <a:rPr lang="ko-KR" sz="1500" b="false" i="false" u="none" strike="noStrike">
                <a:solidFill>
                  <a:srgbClr val="A6948D"/>
                </a:solidFill>
                <a:ea typeface="MaruBuri SemiBold"/>
              </a:rPr>
              <a:t>및</a:t>
            </a:r>
            <a:r>
              <a:rPr lang="en-US" sz="1500" b="false" i="false" u="none" strike="noStrike">
                <a:solidFill>
                  <a:srgbClr val="A6948D"/>
                </a:solidFill>
                <a:latin typeface="MaruBuri SemiBold"/>
              </a:rPr>
              <a:t> </a:t>
            </a:r>
            <a:r>
              <a:rPr lang="ko-KR" sz="1500" b="false" i="false" u="none" strike="noStrike">
                <a:solidFill>
                  <a:srgbClr val="A6948D"/>
                </a:solidFill>
                <a:ea typeface="MaruBuri SemiBold"/>
              </a:rPr>
              <a:t>디자인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6900" y="5499100"/>
            <a:ext cx="1841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프로젝트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기획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및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기능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정리</a:t>
            </a:r>
          </a:p>
          <a:p>
            <a:pPr algn="ctr" lvl="0">
              <a:lnSpc>
                <a:spcPct val="149400"/>
              </a:lnSpc>
            </a:pP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기본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스케치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디자인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및</a:t>
            </a:r>
          </a:p>
          <a:p>
            <a:pPr algn="ctr" lvl="0">
              <a:lnSpc>
                <a:spcPct val="149400"/>
              </a:lnSpc>
            </a:pP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lay-out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설계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600" y="2768600"/>
            <a:ext cx="914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MaruBuri SemiBold"/>
              </a:rPr>
              <a:t>STEP 01</a:t>
            </a:r>
          </a:p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MaruBuri SemiBold"/>
              </a:rPr>
              <a:t>1</a:t>
            </a:r>
            <a:r>
              <a:rPr lang="ko-KR" sz="1100" b="false" i="false" u="none" strike="noStrike">
                <a:solidFill>
                  <a:srgbClr val="FFFFFF"/>
                </a:solidFill>
                <a:ea typeface="MaruBuri SemiBold"/>
              </a:rPr>
              <a:t>일차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24200" y="2781300"/>
            <a:ext cx="12192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MaruBuri SemiBold"/>
              </a:rPr>
              <a:t>STEP 02</a:t>
            </a:r>
          </a:p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MaruBuri SemiBold"/>
              </a:rPr>
              <a:t>2~3</a:t>
            </a:r>
            <a:r>
              <a:rPr lang="ko-KR" sz="1100" b="false" i="false" u="none" strike="noStrike">
                <a:solidFill>
                  <a:srgbClr val="FFFFFF"/>
                </a:solidFill>
                <a:ea typeface="MaruBuri SemiBold"/>
              </a:rPr>
              <a:t>일차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3073400" y="5016500"/>
            <a:ext cx="16764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500" b="false" i="false" u="none" strike="noStrike">
                <a:solidFill>
                  <a:srgbClr val="A6948D"/>
                </a:solidFill>
                <a:ea typeface="MaruBuri SemiBold"/>
              </a:rPr>
              <a:t>프론트엔드</a:t>
            </a:r>
            <a:r>
              <a:rPr lang="en-US" sz="1500" b="false" i="false" u="none" strike="noStrike">
                <a:solidFill>
                  <a:srgbClr val="A6948D"/>
                </a:solidFill>
                <a:latin typeface="MaruBuri SemiBold"/>
              </a:rPr>
              <a:t> </a:t>
            </a:r>
            <a:r>
              <a:rPr lang="ko-KR" sz="1500" b="false" i="false" u="none" strike="noStrike">
                <a:solidFill>
                  <a:srgbClr val="A6948D"/>
                </a:solidFill>
                <a:ea typeface="MaruBuri SemiBold"/>
              </a:rPr>
              <a:t>구현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7200" y="5384800"/>
            <a:ext cx="184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HTML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구조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설계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, CSS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스타일링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UI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요소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시각적으로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확인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JAVASCRIPIT</a:t>
            </a:r>
          </a:p>
          <a:p>
            <a:pPr algn="ctr" lvl="0">
              <a:lnSpc>
                <a:spcPct val="149400"/>
              </a:lnSpc>
            </a:pP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뮤직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플레이어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기능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구현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5473700" y="5016500"/>
            <a:ext cx="16764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500" b="false" i="false" u="none" strike="noStrike">
                <a:solidFill>
                  <a:srgbClr val="A6948D"/>
                </a:solidFill>
                <a:ea typeface="MaruBuri SemiBold"/>
              </a:rPr>
              <a:t>백엔드</a:t>
            </a:r>
            <a:r>
              <a:rPr lang="en-US" sz="1500" b="false" i="false" u="none" strike="noStrike">
                <a:solidFill>
                  <a:srgbClr val="A6948D"/>
                </a:solidFill>
                <a:latin typeface="MaruBuri SemiBold"/>
              </a:rPr>
              <a:t> </a:t>
            </a:r>
            <a:r>
              <a:rPr lang="ko-KR" sz="1500" b="false" i="false" u="none" strike="noStrike">
                <a:solidFill>
                  <a:srgbClr val="A6948D"/>
                </a:solidFill>
                <a:ea typeface="MaruBuri SemiBold"/>
              </a:rPr>
              <a:t>구현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97500" y="5384800"/>
            <a:ext cx="184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NODE Express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로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기본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서버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구현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MariaDB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와의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연결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설정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 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서버와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클라이언트를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연결하고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기능을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통합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테스트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30600" y="3911600"/>
            <a:ext cx="736600" cy="736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94400" y="3975100"/>
            <a:ext cx="6350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94700" y="3975100"/>
            <a:ext cx="622300" cy="622300"/>
          </a:xfrm>
          <a:prstGeom prst="rect">
            <a:avLst/>
          </a:prstGeom>
        </p:spPr>
      </p:pic>
      <p:pic>
        <p:nvPicPr>
          <p:cNvPr name="Picture 22" id="22">
            <a:hlinkClick r:id="rId9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4" id="24"/>
          <p:cNvSpPr txBox="true"/>
          <p:nvPr/>
        </p:nvSpPr>
        <p:spPr>
          <a:xfrm rot="0">
            <a:off x="7874000" y="5016500"/>
            <a:ext cx="16764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500" b="false" i="false" u="none" strike="noStrike">
                <a:solidFill>
                  <a:srgbClr val="A6948D"/>
                </a:solidFill>
                <a:ea typeface="MaruBuri SemiBold"/>
              </a:rPr>
              <a:t>오류수정</a:t>
            </a:r>
            <a:r>
              <a:rPr lang="en-US" sz="1500" b="false" i="false" u="none" strike="noStrike">
                <a:solidFill>
                  <a:srgbClr val="A6948D"/>
                </a:solidFill>
                <a:latin typeface="MaruBuri SemiBold"/>
              </a:rPr>
              <a:t> </a:t>
            </a:r>
            <a:r>
              <a:rPr lang="ko-KR" sz="1500" b="false" i="false" u="none" strike="noStrike">
                <a:solidFill>
                  <a:srgbClr val="A6948D"/>
                </a:solidFill>
                <a:ea typeface="MaruBuri SemiBold"/>
              </a:rPr>
              <a:t>및</a:t>
            </a:r>
            <a:r>
              <a:rPr lang="en-US" sz="1500" b="false" i="false" u="none" strike="noStrike">
                <a:solidFill>
                  <a:srgbClr val="A6948D"/>
                </a:solidFill>
                <a:latin typeface="MaruBuri SemiBold"/>
              </a:rPr>
              <a:t> </a:t>
            </a:r>
            <a:r>
              <a:rPr lang="ko-KR" sz="1500" b="false" i="false" u="none" strike="noStrike">
                <a:solidFill>
                  <a:srgbClr val="A6948D"/>
                </a:solidFill>
                <a:ea typeface="MaruBuri SemiBold"/>
              </a:rPr>
              <a:t>보완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85100" y="5499100"/>
            <a:ext cx="1841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즐겨찾기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등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기능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추가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UI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및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UX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최종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조정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.</a:t>
            </a:r>
          </a:p>
          <a:p>
            <a:pPr algn="ctr" lvl="0">
              <a:lnSpc>
                <a:spcPct val="149400"/>
              </a:lnSpc>
            </a:pP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모든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기능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테스트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및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버그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70196"/>
                  </a:srgbClr>
                </a:solidFill>
                <a:ea typeface="MaruBuri SemiBold"/>
              </a:rPr>
              <a:t>수정</a:t>
            </a:r>
            <a:r>
              <a:rPr lang="en-US" sz="1000" b="false" i="false" u="none" strike="noStrike">
                <a:solidFill>
                  <a:srgbClr val="000000">
                    <a:alpha val="70196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38800" y="2768600"/>
            <a:ext cx="12192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MaruBuri SemiBold"/>
              </a:rPr>
              <a:t>STEP 03</a:t>
            </a:r>
          </a:p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MaruBuri SemiBold"/>
              </a:rPr>
              <a:t>4~5</a:t>
            </a:r>
            <a:r>
              <a:rPr lang="ko-KR" sz="1100" b="false" i="false" u="none" strike="noStrike">
                <a:solidFill>
                  <a:srgbClr val="FFFFFF"/>
                </a:solidFill>
                <a:ea typeface="MaruBuri SemiBold"/>
              </a:rPr>
              <a:t>일차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26400" y="2768600"/>
            <a:ext cx="12192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MaruBuri SemiBold"/>
              </a:rPr>
              <a:t>STEP 04</a:t>
            </a:r>
          </a:p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MaruBuri SemiBold"/>
              </a:rPr>
              <a:t>6~7</a:t>
            </a:r>
            <a:r>
              <a:rPr lang="ko-KR" sz="1100" b="false" i="false" u="none" strike="noStrike">
                <a:solidFill>
                  <a:srgbClr val="FFFFFF"/>
                </a:solidFill>
                <a:ea typeface="MaruBuri SemiBold"/>
              </a:rPr>
              <a:t>일차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01  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프로젝트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 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개요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rId3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09800" y="3136900"/>
            <a:ext cx="62865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5400" b="false" i="false" u="none" strike="noStrike" spc="-100">
                <a:solidFill>
                  <a:srgbClr val="A6948D"/>
                </a:solidFill>
                <a:latin typeface="MaruBuri SemiBold"/>
              </a:rPr>
              <a:t>02 </a:t>
            </a:r>
            <a:r>
              <a:rPr lang="ko-KR" sz="5400" b="false" i="false" u="none" strike="noStrike" spc="-100">
                <a:solidFill>
                  <a:srgbClr val="A6948D"/>
                </a:solidFill>
                <a:ea typeface="MaruBuri SemiBold"/>
              </a:rPr>
              <a:t>설계</a:t>
            </a:r>
            <a:r>
              <a:rPr lang="en-US" sz="5400" b="false" i="false" u="none" strike="noStrike" spc="-100">
                <a:solidFill>
                  <a:srgbClr val="A6948D"/>
                </a:solidFill>
                <a:latin typeface="MaruBuri SemiBold"/>
              </a:rPr>
              <a:t> </a:t>
            </a:r>
            <a:r>
              <a:rPr lang="ko-KR" sz="5400" b="false" i="false" u="none" strike="noStrike" spc="-100">
                <a:solidFill>
                  <a:srgbClr val="A6948D"/>
                </a:solidFill>
                <a:ea typeface="MaruBuri SemiBold"/>
              </a:rPr>
              <a:t>및</a:t>
            </a:r>
            <a:r>
              <a:rPr lang="en-US" sz="5400" b="false" i="false" u="none" strike="noStrike" spc="-100">
                <a:solidFill>
                  <a:srgbClr val="A6948D"/>
                </a:solidFill>
                <a:latin typeface="MaruBuri SemiBold"/>
              </a:rPr>
              <a:t> </a:t>
            </a:r>
            <a:r>
              <a:rPr lang="ko-KR" sz="5400" b="false" i="false" u="none" strike="noStrike" spc="-100">
                <a:solidFill>
                  <a:srgbClr val="A6948D"/>
                </a:solidFill>
                <a:ea typeface="MaruBuri SemiBold"/>
              </a:rPr>
              <a:t>기획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2060000">
            <a:off x="-2247900" y="1993900"/>
            <a:ext cx="19342100" cy="10299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8800" y="1600200"/>
            <a:ext cx="19304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CAB9AC"/>
                </a:solidFill>
                <a:latin typeface="MARU BuriOTF Beta"/>
              </a:rPr>
              <a:t>FULL DESIGN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8800" y="2425700"/>
            <a:ext cx="10033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95700" y="1358900"/>
            <a:ext cx="3314700" cy="4838700"/>
          </a:xfrm>
          <a:prstGeom prst="rect">
            <a:avLst/>
          </a:prstGeom>
          <a:effectLst>
            <a:outerShdw dir="2280000" dist="152992" blurRad="153890">
              <a:srgbClr val="8D766E">
                <a:alpha val="55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53300" y="4178300"/>
            <a:ext cx="1384300" cy="2032000"/>
          </a:xfrm>
          <a:prstGeom prst="rect">
            <a:avLst/>
          </a:prstGeom>
          <a:effectLst>
            <a:outerShdw dir="2700000" dist="96048" blurRad="12580">
              <a:srgbClr val="8D766E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12200" y="4165600"/>
            <a:ext cx="1244600" cy="2070100"/>
          </a:xfrm>
          <a:prstGeom prst="rect">
            <a:avLst/>
          </a:prstGeom>
          <a:effectLst>
            <a:outerShdw dir="2700000" dist="114652" blurRad="13444">
              <a:srgbClr val="8D766E">
                <a:alpha val="50000"/>
              </a:srgbClr>
            </a:outerShdw>
          </a:effectLst>
        </p:spPr>
      </p:pic>
      <p:pic>
        <p:nvPicPr>
          <p:cNvPr name="Picture 8" id="8">
            <a:hlinkClick r:id="rId8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58800" y="1841500"/>
            <a:ext cx="2413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전체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디자인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02  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설계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 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및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 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기획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8800" y="2781300"/>
            <a:ext cx="2501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사용자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중심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레이아웃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8800" y="3073400"/>
            <a:ext cx="3009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기능별로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섹션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(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곡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정보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컨트롤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버튼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재생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목록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등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)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 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나누어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 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명확히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구분된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구조를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통해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필요한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정보를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 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쉽게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찾을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있도록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설계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8800" y="4025900"/>
            <a:ext cx="2501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미니멀리즘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8800" y="4330700"/>
            <a:ext cx="3009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불필요한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요소를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배제하고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,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핵심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기능과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정보만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표시하여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직관적인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사용자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경험을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제공하며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, UI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요소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적절한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여백을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두어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깔끔하고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정돈된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화면을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설계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8800" y="5334000"/>
            <a:ext cx="2501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시각적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요소</a:t>
            </a:r>
            <a:r>
              <a:rPr lang="en-US" sz="12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200" b="false" i="false" u="none" strike="noStrike">
                <a:solidFill>
                  <a:srgbClr val="8D766E"/>
                </a:solidFill>
                <a:ea typeface="MaruBuri SemiBold"/>
              </a:rPr>
              <a:t>강화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8800" y="5638800"/>
            <a:ext cx="3009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곡에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따라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배경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이미지와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컬러가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동적으로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변경되어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음악의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분위기를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시각적으로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표현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.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이퀄라이저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등의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몰입감을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수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있는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효과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및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버튼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클릭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시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크기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확대와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색상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변화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같은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애니메이션을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통해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피드백을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 </a:t>
            </a:r>
            <a:r>
              <a:rPr lang="ko-KR" sz="1000" b="false" i="false" u="none" strike="noStrike">
                <a:solidFill>
                  <a:srgbClr val="000000">
                    <a:alpha val="54902"/>
                  </a:srgbClr>
                </a:solidFill>
                <a:ea typeface="MaruBuri SemiBold"/>
              </a:rPr>
              <a:t>강화</a:t>
            </a:r>
            <a:r>
              <a:rPr lang="en-US" sz="1000" b="false" i="false" u="none" strike="noStrike">
                <a:solidFill>
                  <a:srgbClr val="000000">
                    <a:alpha val="54902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73500" y="1320800"/>
            <a:ext cx="2692400" cy="4533900"/>
          </a:xfrm>
          <a:prstGeom prst="rect">
            <a:avLst/>
          </a:prstGeom>
          <a:effectLst>
            <a:outerShdw dir="2700000" dist="248141" blurRad="71969">
              <a:srgbClr val="3D4449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0" y="1905000"/>
            <a:ext cx="1409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0" y="2984500"/>
            <a:ext cx="1409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67400" y="4254500"/>
            <a:ext cx="1409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97200" y="3594100"/>
            <a:ext cx="14097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97700" y="5930900"/>
            <a:ext cx="3213100" cy="83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3771900" y="5080000"/>
            <a:ext cx="27940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00800" y="5397500"/>
            <a:ext cx="20955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55100" y="4826000"/>
            <a:ext cx="4064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356600" y="5524500"/>
            <a:ext cx="2794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33500" y="2730500"/>
            <a:ext cx="25654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오디오의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주파수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데이터를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기반으로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실시간으로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반응하는</a:t>
            </a:r>
          </a:p>
          <a:p>
            <a:pPr algn="l" lvl="0">
              <a:lnSpc>
                <a:spcPct val="153550"/>
              </a:lnSpc>
            </a:pP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이퀄라이저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애니메이션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구현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중인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음악에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따라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동적인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시각적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피드백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제공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66000" y="1803400"/>
            <a:ext cx="2565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곡명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/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아티스트명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78700" y="2882900"/>
            <a:ext cx="2565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앨범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자켓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91400" y="4051300"/>
            <a:ext cx="32131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가사를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스크롤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형태로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편리하게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제공</a:t>
            </a:r>
            <a:b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</a:b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(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모바일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드래그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6200" y="5676900"/>
            <a:ext cx="2565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볼륨설정기능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/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즐겨찾기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기능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4600" y="6210300"/>
            <a:ext cx="368300" cy="368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01800" y="6210300"/>
            <a:ext cx="381000" cy="368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59000" y="6210300"/>
            <a:ext cx="381000" cy="368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09600" y="6705600"/>
            <a:ext cx="2565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3550"/>
              </a:lnSpc>
            </a:pP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전체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1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회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반복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/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전체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반복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/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한곡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반복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47000" y="4737100"/>
            <a:ext cx="1358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셔플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기능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클릭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아이콘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변환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8800" y="1600200"/>
            <a:ext cx="19304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100" b="false" i="false" u="none" strike="noStrike">
                <a:solidFill>
                  <a:srgbClr val="CAB9AC"/>
                </a:solidFill>
                <a:latin typeface="MARU BuriOTF Beta"/>
              </a:rPr>
              <a:t>DETAILS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58800" y="2425700"/>
            <a:ext cx="1003300" cy="50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4000500" y="4826000"/>
            <a:ext cx="457200" cy="304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149600" y="6032500"/>
            <a:ext cx="1092200" cy="1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223000" y="4953000"/>
            <a:ext cx="1435100" cy="12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30400" y="4584700"/>
            <a:ext cx="21844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3759200" y="5524500"/>
            <a:ext cx="9652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>
            <a:alphaModFix amt="28000"/>
          </a:blip>
          <a:stretch>
            <a:fillRect/>
          </a:stretch>
        </p:blipFill>
        <p:spPr>
          <a:xfrm rot="0">
            <a:off x="4521200" y="4775200"/>
            <a:ext cx="1282700" cy="381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4559300" y="5676900"/>
            <a:ext cx="1193800" cy="12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5854700" y="4826000"/>
            <a:ext cx="457200" cy="304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639300" y="6019800"/>
            <a:ext cx="342900" cy="342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200900" y="6019800"/>
            <a:ext cx="342900" cy="342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-5400000">
            <a:off x="4178300" y="1435100"/>
            <a:ext cx="469900" cy="12700"/>
          </a:xfrm>
          <a:prstGeom prst="rect">
            <a:avLst/>
          </a:prstGeom>
        </p:spPr>
      </p:pic>
      <p:pic>
        <p:nvPicPr>
          <p:cNvPr name="Picture 36" id="36">
            <a:hlinkClick r:id="rId23" tooltip="http://kkms4001.iptime.org/~c20st21/portfolio/music_player/public/music_player.html"/>
          </p:cNvPr>
          <p:cNvPicPr>
            <a:picLocks noChangeAspect="true"/>
          </p:cNvPicPr>
          <p:nvPr/>
        </p:nvPicPr>
        <p:blipFill>
          <a:blip r:embed="rId22">
            <a:alphaModFix amt="90000"/>
          </a:blip>
          <a:stretch>
            <a:fillRect/>
          </a:stretch>
        </p:blipFill>
        <p:spPr>
          <a:xfrm rot="0">
            <a:off x="10185400" y="127000"/>
            <a:ext cx="406400" cy="4064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558800" y="1841500"/>
            <a:ext cx="2413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세부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디자인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및</a:t>
            </a:r>
            <a:r>
              <a:rPr lang="en-US" sz="1800" b="false" i="false" u="none" strike="noStrike">
                <a:solidFill>
                  <a:srgbClr val="8D766E"/>
                </a:solidFill>
                <a:latin typeface="MaruBuri SemiBold"/>
              </a:rPr>
              <a:t> </a:t>
            </a:r>
            <a:r>
              <a:rPr lang="ko-KR" sz="1800" b="false" i="false" u="none" strike="noStrike">
                <a:solidFill>
                  <a:srgbClr val="8D766E"/>
                </a:solidFill>
                <a:ea typeface="MaruBuri SemiBold"/>
              </a:rPr>
              <a:t>기능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57200" y="355600"/>
            <a:ext cx="10248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02  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 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설계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 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및</a:t>
            </a:r>
            <a:r>
              <a:rPr lang="en-US" sz="2100" b="false" i="false" u="none" strike="noStrike" spc="-100">
                <a:solidFill>
                  <a:srgbClr val="68585E"/>
                </a:solidFill>
                <a:latin typeface="MaruBuri SemiBold"/>
              </a:rPr>
              <a:t> </a:t>
            </a:r>
            <a:r>
              <a:rPr lang="ko-KR" sz="2100" b="false" i="false" u="none" strike="noStrike" spc="-100">
                <a:solidFill>
                  <a:srgbClr val="68585E"/>
                </a:solidFill>
                <a:ea typeface="MaruBuri SemiBold"/>
              </a:rPr>
              <a:t>기획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09600" y="5930900"/>
            <a:ext cx="2565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클릭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아이콘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변환에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따라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기능변경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493000" y="68326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클릭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 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볼륨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조절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슬라이더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생성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및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아이콘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변화에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따라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즐겨찾기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자동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추가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74700" y="4241800"/>
            <a:ext cx="27559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재생바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컨트롤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 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및</a:t>
            </a:r>
          </a:p>
          <a:p>
            <a:pPr algn="l" lvl="0">
              <a:lnSpc>
                <a:spcPct val="153550"/>
              </a:lnSpc>
            </a:pP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재생시간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표시</a:t>
            </a:r>
          </a:p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사용자가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위치를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시각적으로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확인하고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직접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이동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가능하도록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설계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873500" y="6350000"/>
            <a:ext cx="2565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3550"/>
              </a:lnSpc>
            </a:pP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이전곡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/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,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정지</a:t>
            </a:r>
            <a:r>
              <a:rPr lang="en-US" sz="1100" b="tru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/ </a:t>
            </a:r>
            <a:r>
              <a:rPr lang="ko-KR" sz="1100" b="tru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다음곡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949700" y="965200"/>
            <a:ext cx="36068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재생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중인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곡의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앨범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자켓에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맞춰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동적으로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배경이미지</a:t>
            </a:r>
            <a:r>
              <a:rPr lang="en-US" sz="1100" b="false" i="false" u="none" strike="noStrike">
                <a:solidFill>
                  <a:srgbClr val="000000">
                    <a:alpha val="60000"/>
                  </a:srgbClr>
                </a:solidFill>
                <a:latin typeface="MaruBuri SemiBold"/>
              </a:rPr>
              <a:t> </a:t>
            </a:r>
            <a:r>
              <a:rPr lang="ko-KR" sz="1100" b="false" i="false" u="none" strike="noStrike">
                <a:solidFill>
                  <a:srgbClr val="000000">
                    <a:alpha val="60000"/>
                  </a:srgbClr>
                </a:solidFill>
                <a:ea typeface="MaruBuri SemiBold"/>
              </a:rPr>
              <a:t>변환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334500" y="7137400"/>
            <a:ext cx="1104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68585E"/>
                </a:solidFill>
                <a:latin typeface="Noto Sans CJK KR Regula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